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sldIdLst>
    <p:sldId id="256" r:id="rId4"/>
    <p:sldId id="257" r:id="rId5"/>
    <p:sldId id="266" r:id="rId6"/>
    <p:sldId id="258" r:id="rId7"/>
    <p:sldId id="261" r:id="rId8"/>
    <p:sldId id="262" r:id="rId9"/>
    <p:sldId id="263" r:id="rId10"/>
    <p:sldId id="260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31"/>
    <p:restoredTop sz="96296"/>
  </p:normalViewPr>
  <p:slideViewPr>
    <p:cSldViewPr snapToGrid="0">
      <p:cViewPr>
        <p:scale>
          <a:sx n="120" d="100"/>
          <a:sy n="120" d="100"/>
        </p:scale>
        <p:origin x="104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07D3A-D3A8-2FE0-077A-E1315F2D1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CE9072-49CA-6787-4802-26C928AE3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05FE1-96D8-5C97-B2E9-116CA7DE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99F9-68DF-5E49-B08B-C67B614F2D6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07DE8-B027-8DD6-1CED-4AE2FCD2E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92E05-CFD2-9D03-CEB0-597E37A70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A579-ED48-AD40-90B9-00B3336BB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AF2DE-1373-9F25-8530-541187181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8EAD63-4C70-A6CC-4873-2FB7234E6E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A0735-36A9-8F86-41BB-995EEEB49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99F9-68DF-5E49-B08B-C67B614F2D6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36390-0490-714C-73AA-A757EE11D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E5C47-97E8-64D8-1ABB-49117E061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A579-ED48-AD40-90B9-00B3336BB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16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411350-9653-C78E-B0B5-1EF9B82A1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22B660-0F6C-A27D-9300-23E556873E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39B2E-7E41-47EC-1790-0A6CFE5E3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99F9-68DF-5E49-B08B-C67B614F2D6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5F805-8BE1-15D0-2AD5-91851375D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46FA3-4F2B-245D-5208-E99043E1A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A579-ED48-AD40-90B9-00B3336BB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13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A20B9-2993-799D-D2BB-27013DB9D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FAB1B-1AE2-EBF3-1911-36128D646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98434-D3B7-F4F8-BCFA-D88C377E1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99F9-68DF-5E49-B08B-C67B614F2D6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2223F-B39B-B860-43A5-3BD9B035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9D30E-FA57-3B7D-2271-00350D7A1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A579-ED48-AD40-90B9-00B3336BB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27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9855D-44A1-98F1-5A52-B5CF62270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ECAC3-9A91-F632-184F-444C60A49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59F3C-5226-006D-9B61-78060CB24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99F9-68DF-5E49-B08B-C67B614F2D6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4D3C9-0B0E-F86E-5BF7-CEAF74C63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33AD4-4A64-8CD1-6A2F-9E9DC6BC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A579-ED48-AD40-90B9-00B3336BB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42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B429-8602-A9F9-A3EE-B00A76E00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AAEB8-035D-B274-6B03-E8C4AE22FB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258A0A-2DD8-CDE3-4278-CE0B85AF6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53794-2FEF-6C27-0B2C-31DF31A73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99F9-68DF-5E49-B08B-C67B614F2D6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F0ED1-4DDB-3A71-9928-CDE128A3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3C96EA-7038-4D67-1388-19CAA2646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A579-ED48-AD40-90B9-00B3336BB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93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153A5-F671-C76E-6322-ADCC07F27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DC8E5-3E5D-C23F-2D10-F4FA9BED1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A1FEC-B744-D9E7-BF3C-82B116634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DD363F-CEF6-2236-8078-48435612F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B1E6C7-E26D-F238-03CC-AD0EC76760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FEBEBF-37CA-6230-A83B-BEFCB7B65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99F9-68DF-5E49-B08B-C67B614F2D6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669797-8EE6-9FBA-0108-41916766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29628-6B49-F86D-E874-2008617FA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A579-ED48-AD40-90B9-00B3336BB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44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73ADB-8982-900E-7C03-9E8F61913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BEBFEE-F2C9-79B9-5F2D-8C7B32535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99F9-68DF-5E49-B08B-C67B614F2D6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05F2B-0786-D33D-4E65-C4F526D8F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5E5AA-4024-3850-884B-2BF05C547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A579-ED48-AD40-90B9-00B3336BB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38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63D853-FB31-5851-64D6-BF393C640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99F9-68DF-5E49-B08B-C67B614F2D6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F7DB70-A2DA-17C1-0DDC-22F6EC829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55EF5-49A5-C879-FE6B-B2DFFA748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A579-ED48-AD40-90B9-00B3336BB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31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7651D-757A-A6B1-7A34-5B1F053B0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9C3E5-D9A5-C47F-A816-EC07A8975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5F2AB-2B21-EB48-E079-C4CC19A79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E18209-B5A5-0D0A-2CF6-F6CA6A123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99F9-68DF-5E49-B08B-C67B614F2D6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DF881-D6AD-D64C-7FC7-F47A5602F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937D7C-D5FD-613C-1E88-2640FB84D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A579-ED48-AD40-90B9-00B3336BB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17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14B2-8961-40A2-14BE-320C5578A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E51590-D0D7-B5E7-92DC-F1C20A7D67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967113-0F0B-E4F4-CA06-356B55681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DE7F3-900B-8C47-085D-4AEED96AD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99F9-68DF-5E49-B08B-C67B614F2D6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FDFAC-347E-B85F-816E-9319F973B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8B02D9-8F5E-56A1-75CC-743C6635F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A579-ED48-AD40-90B9-00B3336BB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53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B90CC9-C9FD-8E4B-BE0E-6434DE118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C6580-84E9-692F-3177-0A4B8452B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911E5-BA4A-C561-A402-5EE807B029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999F9-68DF-5E49-B08B-C67B614F2D6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78370-9FCF-EFE2-DD11-3612890B5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B0E36-4A96-1915-A7B0-5B3D2E942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9A579-ED48-AD40-90B9-00B3336BB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0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studentveterans.org/programs-events/national-conference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programs@studentveterans.or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E3AB8-5834-79F3-DFAF-EC3E277A38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CD2886-7E1E-F393-86D9-C3D7AAFE85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oogle Shape;222;p43">
            <a:extLst>
              <a:ext uri="{FF2B5EF4-FFF2-40B4-BE49-F238E27FC236}">
                <a16:creationId xmlns:a16="http://schemas.microsoft.com/office/drawing/2014/main" id="{2C81EDDB-29FD-5F69-62CD-28EB5E95DE9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9ECC05-636A-E581-3548-10DA26E452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41409" y="1170995"/>
            <a:ext cx="2909182" cy="2909182"/>
          </a:xfrm>
          <a:prstGeom prst="rect">
            <a:avLst/>
          </a:prstGeom>
          <a:effectLst>
            <a:outerShdw blurRad="6350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2A85C80-0B10-D356-2B6D-DAC2F1070CBE}"/>
              </a:ext>
            </a:extLst>
          </p:cNvPr>
          <p:cNvSpPr txBox="1">
            <a:spLocks/>
          </p:cNvSpPr>
          <p:nvPr/>
        </p:nvSpPr>
        <p:spPr>
          <a:xfrm>
            <a:off x="1524000" y="4080177"/>
            <a:ext cx="9144000" cy="15162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cap="all" baseline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Proposal for sponsorship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7A25E4A-2432-4F79-F4AC-9B15DECA3B8E}"/>
              </a:ext>
            </a:extLst>
          </p:cNvPr>
          <p:cNvSpPr txBox="1">
            <a:spLocks/>
          </p:cNvSpPr>
          <p:nvPr/>
        </p:nvSpPr>
        <p:spPr>
          <a:xfrm>
            <a:off x="2908738" y="5691902"/>
            <a:ext cx="6374524" cy="10252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cap="all" baseline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&lt;&lt; Chapter Name &gt;&gt;</a:t>
            </a:r>
          </a:p>
        </p:txBody>
      </p:sp>
    </p:spTree>
    <p:extLst>
      <p:ext uri="{BB962C8B-B14F-4D97-AF65-F5344CB8AC3E}">
        <p14:creationId xmlns:p14="http://schemas.microsoft.com/office/powerpoint/2010/main" val="2599811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3E730-C785-E036-7DA5-51E59BC39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FF0000"/>
                </a:solidFill>
                <a:effectLst/>
                <a:latin typeface="Söhne"/>
              </a:rPr>
              <a:t>&lt;&lt; In this section you will explain to the potential donor how much it will cost to send you your chapte</a:t>
            </a:r>
            <a:r>
              <a:rPr lang="en-US" dirty="0">
                <a:solidFill>
                  <a:srgbClr val="FF0000"/>
                </a:solidFill>
                <a:latin typeface="Söhne"/>
              </a:rPr>
              <a:t>r to </a:t>
            </a:r>
            <a:r>
              <a:rPr lang="en-US" dirty="0" err="1">
                <a:solidFill>
                  <a:srgbClr val="FF0000"/>
                </a:solidFill>
                <a:latin typeface="Söhne"/>
              </a:rPr>
              <a:t>NatCon</a:t>
            </a:r>
            <a:r>
              <a:rPr lang="en-US" dirty="0">
                <a:solidFill>
                  <a:srgbClr val="FF0000"/>
                </a:solidFill>
                <a:latin typeface="Söhne"/>
              </a:rPr>
              <a:t>. It is important to itemize each cost (i.e. flights, hotel, registration). Some donors may decide to cover all cost. Some may decide to pay for one category. Use the </a:t>
            </a:r>
            <a:r>
              <a:rPr lang="en-US" dirty="0" err="1">
                <a:solidFill>
                  <a:srgbClr val="FF0000"/>
                </a:solidFill>
                <a:latin typeface="Söhne"/>
              </a:rPr>
              <a:t>NatCon</a:t>
            </a:r>
            <a:r>
              <a:rPr lang="en-US" dirty="0">
                <a:solidFill>
                  <a:srgbClr val="FF0000"/>
                </a:solidFill>
                <a:latin typeface="Söhne"/>
              </a:rPr>
              <a:t> Chapter Cost Estimator on </a:t>
            </a:r>
            <a:r>
              <a:rPr lang="en-US" u="sng" dirty="0" err="1">
                <a:solidFill>
                  <a:schemeClr val="accent1"/>
                </a:solidFill>
                <a:latin typeface="Söhne"/>
                <a:hlinkClick r:id="rId2"/>
              </a:rPr>
              <a:t>NatCon.StudentVeterans.org</a:t>
            </a:r>
            <a:r>
              <a:rPr lang="en-US" u="sng" dirty="0">
                <a:solidFill>
                  <a:schemeClr val="accent1"/>
                </a:solidFill>
                <a:latin typeface="Söhne"/>
                <a:hlinkClick r:id="rId2"/>
              </a:rPr>
              <a:t> </a:t>
            </a:r>
            <a:r>
              <a:rPr lang="en-US" dirty="0">
                <a:solidFill>
                  <a:srgbClr val="FF0000"/>
                </a:solidFill>
                <a:latin typeface="Söhne"/>
              </a:rPr>
              <a:t>to help you create this slide&gt;&gt;</a:t>
            </a:r>
            <a:endParaRPr lang="en-US" b="0" i="0" dirty="0">
              <a:solidFill>
                <a:srgbClr val="FF0000"/>
              </a:solidFill>
              <a:effectLst/>
              <a:latin typeface="Söhne"/>
            </a:endParaRPr>
          </a:p>
          <a:p>
            <a:pPr lvl="1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238924-B7A1-7F4A-B45B-8975D69AAE75}"/>
              </a:ext>
            </a:extLst>
          </p:cNvPr>
          <p:cNvSpPr>
            <a:spLocks noGrp="1"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cap="all" baseline="0">
                <a:solidFill>
                  <a:srgbClr val="002760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How much does it cost?</a:t>
            </a:r>
          </a:p>
        </p:txBody>
      </p:sp>
    </p:spTree>
    <p:extLst>
      <p:ext uri="{BB962C8B-B14F-4D97-AF65-F5344CB8AC3E}">
        <p14:creationId xmlns:p14="http://schemas.microsoft.com/office/powerpoint/2010/main" val="4180042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3E730-C785-E036-7DA5-51E59BC39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0" i="0" dirty="0">
                <a:solidFill>
                  <a:srgbClr val="374151"/>
                </a:solidFill>
                <a:effectLst/>
              </a:rPr>
              <a:t>Thank the potential sponsor or donor for their time. They gave up time in their day for you. </a:t>
            </a:r>
          </a:p>
          <a:p>
            <a:pPr marL="0" indent="0">
              <a:buNone/>
            </a:pPr>
            <a:r>
              <a:rPr lang="en-US" dirty="0">
                <a:solidFill>
                  <a:srgbClr val="374151"/>
                </a:solidFill>
              </a:rPr>
              <a:t>Remind them that no contribution is too small.</a:t>
            </a: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&lt;&lt; This slide is for the chapter to reference. &gt;&gt;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74151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238924-B7A1-7F4A-B45B-8975D69AAE75}"/>
              </a:ext>
            </a:extLst>
          </p:cNvPr>
          <p:cNvSpPr>
            <a:spLocks noGrp="1"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cap="all" baseline="0">
                <a:solidFill>
                  <a:srgbClr val="002760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Conclusion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647077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3E730-C785-E036-7DA5-51E59BC39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0" i="0" dirty="0">
                <a:solidFill>
                  <a:srgbClr val="374151"/>
                </a:solidFill>
                <a:effectLst/>
              </a:rPr>
              <a:t>If someone makes a donation or sponsors you or your chapter, make sure to follow up with them with a thank you note for their support. </a:t>
            </a:r>
          </a:p>
          <a:p>
            <a:pPr marL="0" indent="0">
              <a:buNone/>
            </a:pPr>
            <a:r>
              <a:rPr lang="en-US" dirty="0">
                <a:solidFill>
                  <a:srgbClr val="374151"/>
                </a:solidFill>
              </a:rPr>
              <a:t>Address the person by name, and reference the amount received and remind them how that money is going to be used. </a:t>
            </a: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&lt;&lt; This slide is for the chapter to reference. &gt;&gt;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74151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238924-B7A1-7F4A-B45B-8975D69AAE75}"/>
              </a:ext>
            </a:extLst>
          </p:cNvPr>
          <p:cNvSpPr>
            <a:spLocks noGrp="1"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cap="all" baseline="0">
                <a:solidFill>
                  <a:srgbClr val="002760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Follow up</a:t>
            </a:r>
          </a:p>
        </p:txBody>
      </p:sp>
    </p:spTree>
    <p:extLst>
      <p:ext uri="{BB962C8B-B14F-4D97-AF65-F5344CB8AC3E}">
        <p14:creationId xmlns:p14="http://schemas.microsoft.com/office/powerpoint/2010/main" val="2244823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3E730-C785-E036-7DA5-51E59BC39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0" i="0" dirty="0">
                <a:solidFill>
                  <a:srgbClr val="374151"/>
                </a:solidFill>
                <a:effectLst/>
              </a:rPr>
              <a:t>After </a:t>
            </a:r>
            <a:r>
              <a:rPr lang="en-US" b="0" i="0" dirty="0" err="1">
                <a:solidFill>
                  <a:srgbClr val="374151"/>
                </a:solidFill>
                <a:effectLst/>
              </a:rPr>
              <a:t>NatCon</a:t>
            </a:r>
            <a:r>
              <a:rPr lang="en-US" b="0" i="0" dirty="0">
                <a:solidFill>
                  <a:srgbClr val="374151"/>
                </a:solidFill>
                <a:effectLst/>
              </a:rPr>
              <a:t> share your experience with those who made a contribution. Tell them about the unique experience you had and include appropriate pictures. </a:t>
            </a:r>
            <a:r>
              <a:rPr lang="en-US" dirty="0">
                <a:solidFill>
                  <a:srgbClr val="374151"/>
                </a:solidFill>
              </a:rPr>
              <a:t>Thank them again for their contribution and invite them to get involved with your chapter in other ways.</a:t>
            </a: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&lt;&lt; This slide is for the chapter to reference. &gt;&gt;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74151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238924-B7A1-7F4A-B45B-8975D69AAE75}"/>
              </a:ext>
            </a:extLst>
          </p:cNvPr>
          <p:cNvSpPr>
            <a:spLocks noGrp="1"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cap="all" baseline="0">
                <a:solidFill>
                  <a:srgbClr val="002760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Follow up After </a:t>
            </a:r>
            <a:r>
              <a:rPr lang="en-US" dirty="0" err="1"/>
              <a:t>Natcon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042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3E730-C785-E036-7DA5-51E59BC39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Student Veterans of America is excited to see you at our 17</a:t>
            </a:r>
            <a:r>
              <a:rPr lang="en-US" baseline="30000" dirty="0"/>
              <a:t>th</a:t>
            </a:r>
            <a:r>
              <a:rPr lang="en-US" dirty="0"/>
              <a:t> Annual </a:t>
            </a:r>
            <a:r>
              <a:rPr lang="en-US" dirty="0" err="1"/>
              <a:t>NatCon</a:t>
            </a:r>
            <a:r>
              <a:rPr lang="en-US" dirty="0"/>
              <a:t> in Colorado Springs, Colorado.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you or your chapter has any questions on this presentation or </a:t>
            </a:r>
            <a:r>
              <a:rPr lang="en-US" dirty="0" err="1"/>
              <a:t>NatCon</a:t>
            </a:r>
            <a:r>
              <a:rPr lang="en-US" dirty="0"/>
              <a:t> please contact us at </a:t>
            </a:r>
            <a:r>
              <a:rPr lang="en-US" dirty="0" err="1">
                <a:hlinkClick r:id="rId2"/>
              </a:rPr>
              <a:t>programs@studentveterans.org</a:t>
            </a:r>
            <a:r>
              <a:rPr lang="en-US" dirty="0"/>
              <a:t>. </a:t>
            </a: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&lt;&lt; This slide is for the chapter to reference. &gt;&gt;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74151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238924-B7A1-7F4A-B45B-8975D69AAE75}"/>
              </a:ext>
            </a:extLst>
          </p:cNvPr>
          <p:cNvSpPr>
            <a:spLocks noGrp="1"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cap="all" baseline="0">
                <a:solidFill>
                  <a:srgbClr val="002760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587330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E3AB8-5834-79F3-DFAF-EC3E277A38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CD2886-7E1E-F393-86D9-C3D7AAFE85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oogle Shape;222;p43">
            <a:extLst>
              <a:ext uri="{FF2B5EF4-FFF2-40B4-BE49-F238E27FC236}">
                <a16:creationId xmlns:a16="http://schemas.microsoft.com/office/drawing/2014/main" id="{2C81EDDB-29FD-5F69-62CD-28EB5E95DE9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9ECC05-636A-E581-3548-10DA26E452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41409" y="1170995"/>
            <a:ext cx="2909182" cy="2909182"/>
          </a:xfrm>
          <a:prstGeom prst="rect">
            <a:avLst/>
          </a:prstGeom>
          <a:effectLst>
            <a:outerShdw blurRad="6350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2A85C80-0B10-D356-2B6D-DAC2F1070CBE}"/>
              </a:ext>
            </a:extLst>
          </p:cNvPr>
          <p:cNvSpPr txBox="1">
            <a:spLocks/>
          </p:cNvSpPr>
          <p:nvPr/>
        </p:nvSpPr>
        <p:spPr>
          <a:xfrm>
            <a:off x="1524000" y="4080177"/>
            <a:ext cx="9144000" cy="15162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cap="all" baseline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Proposal for sponsorship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7A25E4A-2432-4F79-F4AC-9B15DECA3B8E}"/>
              </a:ext>
            </a:extLst>
          </p:cNvPr>
          <p:cNvSpPr txBox="1">
            <a:spLocks/>
          </p:cNvSpPr>
          <p:nvPr/>
        </p:nvSpPr>
        <p:spPr>
          <a:xfrm>
            <a:off x="2908738" y="5691902"/>
            <a:ext cx="6374524" cy="10252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cap="all" baseline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&lt;&lt; Chapter Name &gt;&gt;</a:t>
            </a:r>
          </a:p>
        </p:txBody>
      </p:sp>
    </p:spTree>
    <p:extLst>
      <p:ext uri="{BB962C8B-B14F-4D97-AF65-F5344CB8AC3E}">
        <p14:creationId xmlns:p14="http://schemas.microsoft.com/office/powerpoint/2010/main" val="428632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3E730-C785-E036-7DA5-51E59BC39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 dirty="0">
                <a:solidFill>
                  <a:srgbClr val="374151"/>
                </a:solidFill>
                <a:effectLst/>
              </a:rPr>
              <a:t>The purpose of this presentation is to assist student veterans in securing donors to help fund their registration and/or travel to Student Veterans of America’s National Conference (</a:t>
            </a:r>
            <a:r>
              <a:rPr lang="en-US" b="0" i="0" dirty="0" err="1">
                <a:solidFill>
                  <a:srgbClr val="374151"/>
                </a:solidFill>
                <a:effectLst/>
              </a:rPr>
              <a:t>NatCon</a:t>
            </a:r>
            <a:r>
              <a:rPr lang="en-US" b="0" i="0" dirty="0">
                <a:solidFill>
                  <a:srgbClr val="374151"/>
                </a:solidFill>
                <a:effectLst/>
              </a:rPr>
              <a:t>).</a:t>
            </a:r>
          </a:p>
          <a:p>
            <a:pPr marL="0" indent="0">
              <a:buNone/>
            </a:pPr>
            <a:endParaRPr lang="en-US" dirty="0">
              <a:solidFill>
                <a:srgbClr val="374151"/>
              </a:solidFill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374151"/>
                </a:solidFill>
                <a:effectLst/>
              </a:rPr>
              <a:t>Parts of this presentation are preset for the chapter to use. Slides with red markers on the bottom are slides that are to be created by the chapter.</a:t>
            </a:r>
            <a:endParaRPr lang="en-US" dirty="0">
              <a:solidFill>
                <a:srgbClr val="37415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&lt;&lt; This slide is for the chapter to reference. &gt;&gt;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74151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238924-B7A1-7F4A-B45B-8975D69AAE75}"/>
              </a:ext>
            </a:extLst>
          </p:cNvPr>
          <p:cNvSpPr>
            <a:spLocks noGrp="1"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cap="all" baseline="0">
                <a:solidFill>
                  <a:srgbClr val="002760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231561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3E730-C785-E036-7DA5-51E59BC39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4351338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b="0" i="0" dirty="0">
                <a:effectLst/>
              </a:rPr>
              <a:t>Student Veterans of America (SVA) is the premier organization leading service, research, programs, and advocacy for veterans in higher education.  </a:t>
            </a:r>
          </a:p>
          <a:p>
            <a:pPr algn="l"/>
            <a:r>
              <a:rPr lang="en-US" b="1" i="0" dirty="0">
                <a:effectLst/>
              </a:rPr>
              <a:t>Our Vision</a:t>
            </a:r>
          </a:p>
          <a:p>
            <a:pPr lvl="1"/>
            <a:r>
              <a:rPr lang="en-US" b="0" i="0" dirty="0">
                <a:effectLst/>
              </a:rPr>
              <a:t>Empowering student veterans to lead and live their best lives.</a:t>
            </a:r>
          </a:p>
          <a:p>
            <a:pPr algn="l"/>
            <a:r>
              <a:rPr lang="en-US" b="1" i="0" dirty="0">
                <a:effectLst/>
              </a:rPr>
              <a:t>Our Mission</a:t>
            </a:r>
          </a:p>
          <a:p>
            <a:pPr lvl="1"/>
            <a:r>
              <a:rPr lang="en-US" b="0" i="0" dirty="0">
                <a:effectLst/>
              </a:rPr>
              <a:t>Act as a catalyst for student veteran success by providing resources, network support and advocacy to, through, and beyond higher education.</a:t>
            </a: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238924-B7A1-7F4A-B45B-8975D69AAE75}"/>
              </a:ext>
            </a:extLst>
          </p:cNvPr>
          <p:cNvSpPr>
            <a:spLocks noGrp="1"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cap="all" baseline="0">
                <a:solidFill>
                  <a:srgbClr val="002760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What is Student Veterans of America?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0E0E8E-5209-AA74-6D06-8F405C2C9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6900456" y="1947507"/>
            <a:ext cx="4453344" cy="308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055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DD6001-9784-24DF-7818-0580259BC8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01" r="300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238924-B7A1-7F4A-B45B-8975D69AAE75}"/>
              </a:ext>
            </a:extLst>
          </p:cNvPr>
          <p:cNvSpPr>
            <a:spLocks noGrp="1"/>
          </p:cNvSpPr>
          <p:nvPr/>
        </p:nvSpPr>
        <p:spPr>
          <a:xfrm>
            <a:off x="83820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cap="all" baseline="0">
                <a:solidFill>
                  <a:srgbClr val="002760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>
                <a:solidFill>
                  <a:srgbClr val="002060"/>
                </a:solidFill>
              </a:rPr>
              <a:t>What is </a:t>
            </a:r>
            <a:r>
              <a:rPr lang="en-US" sz="4000" dirty="0" err="1">
                <a:solidFill>
                  <a:srgbClr val="002060"/>
                </a:solidFill>
              </a:rPr>
              <a:t>NatCon</a:t>
            </a:r>
            <a:r>
              <a:rPr lang="en-US" sz="40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3E730-C785-E036-7DA5-51E59BC39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0" i="0">
                <a:effectLst/>
              </a:rPr>
              <a:t>The SVA National Conference (“NatCon” as we like to call it) is the largest gathering of student veterans anywhere in the world.</a:t>
            </a:r>
          </a:p>
          <a:p>
            <a:r>
              <a:rPr lang="en-US" sz="2000" b="0" i="0">
                <a:effectLst/>
              </a:rPr>
              <a:t>It is an annual event that brings together student veterans, higher education professionals, and other stakeholders in the veterans' community to learn, network, and share best practices. </a:t>
            </a:r>
          </a:p>
        </p:txBody>
      </p:sp>
    </p:spTree>
    <p:extLst>
      <p:ext uri="{BB962C8B-B14F-4D97-AF65-F5344CB8AC3E}">
        <p14:creationId xmlns:p14="http://schemas.microsoft.com/office/powerpoint/2010/main" val="625963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238924-B7A1-7F4A-B45B-8975D69AAE75}"/>
              </a:ext>
            </a:extLst>
          </p:cNvPr>
          <p:cNvSpPr>
            <a:spLocks noGrp="1"/>
          </p:cNvSpPr>
          <p:nvPr/>
        </p:nvSpPr>
        <p:spPr>
          <a:xfrm>
            <a:off x="838200" y="365125"/>
            <a:ext cx="10515600" cy="1306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cap="all" baseline="0">
                <a:solidFill>
                  <a:srgbClr val="002760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002060"/>
                </a:solidFill>
              </a:rPr>
              <a:t>Why Attend </a:t>
            </a:r>
            <a:r>
              <a:rPr lang="en-US" sz="3600" dirty="0" err="1">
                <a:solidFill>
                  <a:srgbClr val="002060"/>
                </a:solidFill>
              </a:rPr>
              <a:t>NatCon</a:t>
            </a:r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3E730-C785-E036-7DA5-51E59BC39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152774" cy="445956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400" b="0" i="0" dirty="0">
                <a:effectLst/>
              </a:rPr>
              <a:t>Providing educational resources: </a:t>
            </a:r>
          </a:p>
          <a:p>
            <a:pPr lvl="1"/>
            <a:r>
              <a:rPr lang="en-US" dirty="0"/>
              <a:t>S</a:t>
            </a:r>
            <a:r>
              <a:rPr lang="en-US" b="0" i="0" dirty="0">
                <a:effectLst/>
              </a:rPr>
              <a:t>VA’s National Conference offers a range of educational sessions on topics like leadership development, mental health, and career readiness. </a:t>
            </a:r>
          </a:p>
          <a:p>
            <a:pPr lvl="1"/>
            <a:r>
              <a:rPr lang="en-US" b="0" i="0" dirty="0">
                <a:effectLst/>
              </a:rPr>
              <a:t>These sessions provide student veterans with the tools and knowledge they need to succeed both in college and beyond.</a:t>
            </a:r>
          </a:p>
          <a:p>
            <a:pPr lvl="1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65D60E-E66A-11A5-E4C5-F6FD4DB613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4" r="1334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68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238924-B7A1-7F4A-B45B-8975D69AAE75}"/>
              </a:ext>
            </a:extLst>
          </p:cNvPr>
          <p:cNvSpPr>
            <a:spLocks noGrp="1"/>
          </p:cNvSpPr>
          <p:nvPr/>
        </p:nvSpPr>
        <p:spPr>
          <a:xfrm>
            <a:off x="838200" y="556337"/>
            <a:ext cx="6797405" cy="1651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cap="all" baseline="0">
                <a:solidFill>
                  <a:srgbClr val="002760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002060"/>
                </a:solidFill>
              </a:rPr>
              <a:t>Why Attend </a:t>
            </a:r>
            <a:r>
              <a:rPr lang="en-US" sz="3600" dirty="0" err="1">
                <a:solidFill>
                  <a:srgbClr val="002060"/>
                </a:solidFill>
              </a:rPr>
              <a:t>NatCon</a:t>
            </a:r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3E730-C785-E036-7DA5-51E59BC39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330"/>
            <a:ext cx="6797405" cy="371938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0" i="0" dirty="0">
                <a:effectLst/>
              </a:rPr>
              <a:t>Building a sense of community: </a:t>
            </a:r>
          </a:p>
          <a:p>
            <a:pPr lvl="1"/>
            <a:r>
              <a:rPr lang="en-US" sz="2800" b="0" i="0" dirty="0">
                <a:effectLst/>
              </a:rPr>
              <a:t>For many student veterans, SVA’s National Conference is a chance to connect with others who have shared experiences. The conference offers numerous opportunities for networking and socializing, and many attendees report feeling a sense of camaraderie and support.</a:t>
            </a:r>
          </a:p>
          <a:p>
            <a:pPr lvl="1"/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D7291D-19D1-5F21-54EE-0501A6BB45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83" r="3383"/>
          <a:stretch/>
        </p:blipFill>
        <p:spPr>
          <a:xfrm>
            <a:off x="7997556" y="384346"/>
            <a:ext cx="3995623" cy="27357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75BB31-8E19-97B8-D945-B0AAC7F363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70259" y="3577918"/>
            <a:ext cx="3850217" cy="266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14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238924-B7A1-7F4A-B45B-8975D69AAE75}"/>
              </a:ext>
            </a:extLst>
          </p:cNvPr>
          <p:cNvSpPr>
            <a:spLocks noGrp="1"/>
          </p:cNvSpPr>
          <p:nvPr/>
        </p:nvSpPr>
        <p:spPr>
          <a:xfrm>
            <a:off x="838200" y="365125"/>
            <a:ext cx="10515600" cy="1306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cap="all" baseline="0">
                <a:solidFill>
                  <a:srgbClr val="002760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002060"/>
                </a:solidFill>
              </a:rPr>
              <a:t>Why Attend </a:t>
            </a:r>
            <a:r>
              <a:rPr lang="en-US" sz="3600" dirty="0" err="1">
                <a:solidFill>
                  <a:srgbClr val="002060"/>
                </a:solidFill>
              </a:rPr>
              <a:t>NatCon</a:t>
            </a:r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3E730-C785-E036-7DA5-51E59BC39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666613" cy="43034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0" i="0" dirty="0">
                <a:effectLst/>
              </a:rPr>
              <a:t>Recognizing outstanding leaders: </a:t>
            </a:r>
          </a:p>
          <a:p>
            <a:pPr lvl="1"/>
            <a:r>
              <a:rPr lang="en-US" sz="2000" b="0" i="0" dirty="0">
                <a:effectLst/>
              </a:rPr>
              <a:t>Each year, the SVA National Conference includes an awards ceremony to recognize student veterans and higher education professionals who have made exceptional contributions to the veterans' community. </a:t>
            </a:r>
          </a:p>
          <a:p>
            <a:pPr lvl="1"/>
            <a:r>
              <a:rPr lang="en-US" sz="2000" b="0" i="0" dirty="0">
                <a:effectLst/>
              </a:rPr>
              <a:t>These awards provide well-deserved recognition for individuals who have gone above and beyond in supporting student veterans.</a:t>
            </a:r>
          </a:p>
          <a:p>
            <a:pPr lvl="1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80B7F-50C5-21C8-C5CF-C15E45B6DF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7" r="1317"/>
          <a:stretch/>
        </p:blipFill>
        <p:spPr>
          <a:xfrm>
            <a:off x="5761732" y="1904281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72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3E730-C785-E036-7DA5-51E59BC39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</a:rPr>
              <a:t>Connecting veterans with job potential employers:</a:t>
            </a:r>
          </a:p>
          <a:p>
            <a:pPr lvl="1"/>
            <a:r>
              <a:rPr lang="en-US" b="0" i="0" dirty="0">
                <a:solidFill>
                  <a:srgbClr val="374151"/>
                </a:solidFill>
                <a:effectLst/>
              </a:rPr>
              <a:t> 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Many companies and organizations attend the SVA National Conference to recruit student veterans for internships and full-time jobs. </a:t>
            </a:r>
            <a:endParaRPr lang="en-US" b="0" i="0" dirty="0">
              <a:solidFill>
                <a:srgbClr val="374151"/>
              </a:solidFill>
              <a:effectLst/>
            </a:endParaRPr>
          </a:p>
          <a:p>
            <a:pPr lvl="1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238924-B7A1-7F4A-B45B-8975D69AAE75}"/>
              </a:ext>
            </a:extLst>
          </p:cNvPr>
          <p:cNvSpPr>
            <a:spLocks noGrp="1"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cap="all" baseline="0">
                <a:solidFill>
                  <a:srgbClr val="002760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Why Attend </a:t>
            </a:r>
            <a:r>
              <a:rPr lang="en-US" dirty="0" err="1"/>
              <a:t>NatCon</a:t>
            </a:r>
            <a:r>
              <a:rPr lang="en-US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F3F7EB-F7E4-DA97-89AF-D35FEA5A3C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86500" y="3153827"/>
            <a:ext cx="5067300" cy="3372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CE0381-A072-5503-F0DB-C9728C838A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8201" y="3151188"/>
            <a:ext cx="50673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04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3E730-C785-E036-7DA5-51E59BC39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FF0000"/>
                </a:solidFill>
                <a:effectLst/>
                <a:latin typeface="Söhne"/>
              </a:rPr>
              <a:t>&lt;&lt; This is your chance if you attended </a:t>
            </a:r>
            <a:r>
              <a:rPr lang="en-US" b="0" i="0" dirty="0" err="1">
                <a:solidFill>
                  <a:srgbClr val="FF0000"/>
                </a:solidFill>
                <a:effectLst/>
                <a:latin typeface="Söhne"/>
              </a:rPr>
              <a:t>NatCon</a:t>
            </a:r>
            <a:r>
              <a:rPr lang="en-US" b="0" i="0" dirty="0">
                <a:solidFill>
                  <a:srgbClr val="FF0000"/>
                </a:solidFill>
                <a:effectLst/>
                <a:latin typeface="Söhne"/>
              </a:rPr>
              <a:t> in the past to share your or your chapter’s personal </a:t>
            </a:r>
            <a:r>
              <a:rPr lang="en-US" b="0" i="0" dirty="0" err="1">
                <a:solidFill>
                  <a:srgbClr val="FF0000"/>
                </a:solidFill>
                <a:effectLst/>
                <a:latin typeface="Söhne"/>
              </a:rPr>
              <a:t>NatCon</a:t>
            </a:r>
            <a:r>
              <a:rPr lang="en-US" b="0" i="0" dirty="0">
                <a:solidFill>
                  <a:srgbClr val="FF0000"/>
                </a:solidFill>
                <a:effectLst/>
                <a:latin typeface="Söhne"/>
              </a:rPr>
              <a:t> experience. &gt;&gt;</a:t>
            </a:r>
          </a:p>
          <a:p>
            <a:pPr lvl="1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238924-B7A1-7F4A-B45B-8975D69AAE75}"/>
              </a:ext>
            </a:extLst>
          </p:cNvPr>
          <p:cNvSpPr>
            <a:spLocks noGrp="1"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cap="all" baseline="0">
                <a:solidFill>
                  <a:srgbClr val="002760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Why Attend </a:t>
            </a:r>
            <a:r>
              <a:rPr lang="en-US" dirty="0" err="1"/>
              <a:t>NatCon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6472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C5BD06D7C2684BB29CCC185783CB3F" ma:contentTypeVersion="15" ma:contentTypeDescription="Create a new document." ma:contentTypeScope="" ma:versionID="294061d834ec5924126b99bcaf9edc35">
  <xsd:schema xmlns:xsd="http://www.w3.org/2001/XMLSchema" xmlns:xs="http://www.w3.org/2001/XMLSchema" xmlns:p="http://schemas.microsoft.com/office/2006/metadata/properties" xmlns:ns2="8b0a2345-7c46-4650-99c3-0a0d41e9347f" xmlns:ns3="a27ad4d7-6d7c-41e2-9cdb-bb85ecafe21c" targetNamespace="http://schemas.microsoft.com/office/2006/metadata/properties" ma:root="true" ma:fieldsID="aa177f27bcc90a581d00936974cade00" ns2:_="" ns3:_="">
    <xsd:import namespace="8b0a2345-7c46-4650-99c3-0a0d41e9347f"/>
    <xsd:import namespace="a27ad4d7-6d7c-41e2-9cdb-bb85ecafe2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0a2345-7c46-4650-99c3-0a0d41e934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fa319ea-3c00-4eff-bc2c-7d0a794941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7ad4d7-6d7c-41e2-9cdb-bb85ecafe21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0780b4e-29ad-481d-86c8-0a8db756af33}" ma:internalName="TaxCatchAll" ma:showField="CatchAllData" ma:web="a27ad4d7-6d7c-41e2-9cdb-bb85ecafe2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5C09BC-0E6F-448C-B4F9-3260FA7B02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0a2345-7c46-4650-99c3-0a0d41e9347f"/>
    <ds:schemaRef ds:uri="a27ad4d7-6d7c-41e2-9cdb-bb85ecafe2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D980C9-76F7-42A8-9A7B-88D0508454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746</Words>
  <Application>Microsoft Office PowerPoint</Application>
  <PresentationFormat>Widescreen</PresentationFormat>
  <Paragraphs>69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Monell</dc:creator>
  <cp:lastModifiedBy>Kameron Smith</cp:lastModifiedBy>
  <cp:revision>5</cp:revision>
  <dcterms:created xsi:type="dcterms:W3CDTF">2023-04-04T15:39:50Z</dcterms:created>
  <dcterms:modified xsi:type="dcterms:W3CDTF">2024-03-19T01:35:28Z</dcterms:modified>
</cp:coreProperties>
</file>